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94" r:id="rId2"/>
    <p:sldId id="348" r:id="rId3"/>
    <p:sldId id="349" r:id="rId4"/>
    <p:sldId id="347" r:id="rId5"/>
    <p:sldId id="342" r:id="rId6"/>
    <p:sldId id="343" r:id="rId7"/>
    <p:sldId id="344" r:id="rId8"/>
    <p:sldId id="346" r:id="rId9"/>
    <p:sldId id="321" r:id="rId10"/>
    <p:sldId id="325" r:id="rId11"/>
    <p:sldId id="324" r:id="rId12"/>
    <p:sldId id="323" r:id="rId13"/>
    <p:sldId id="326" r:id="rId14"/>
    <p:sldId id="327" r:id="rId15"/>
    <p:sldId id="338" r:id="rId16"/>
    <p:sldId id="339" r:id="rId17"/>
    <p:sldId id="340" r:id="rId18"/>
    <p:sldId id="351" r:id="rId19"/>
    <p:sldId id="350" r:id="rId20"/>
    <p:sldId id="352" r:id="rId21"/>
    <p:sldId id="354" r:id="rId22"/>
    <p:sldId id="353" r:id="rId23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169863" indent="287338" algn="ctr" rtl="0" fontAlgn="base">
      <a:spcBef>
        <a:spcPct val="0"/>
      </a:spcBef>
      <a:spcAft>
        <a:spcPct val="0"/>
      </a:spcAft>
      <a:defRPr sz="2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341313" indent="573088" algn="ctr" rtl="0" fontAlgn="base">
      <a:spcBef>
        <a:spcPct val="0"/>
      </a:spcBef>
      <a:spcAft>
        <a:spcPct val="0"/>
      </a:spcAft>
      <a:defRPr sz="2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512763" indent="858838" algn="ctr" rtl="0" fontAlgn="base">
      <a:spcBef>
        <a:spcPct val="0"/>
      </a:spcBef>
      <a:spcAft>
        <a:spcPct val="0"/>
      </a:spcAft>
      <a:defRPr sz="2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684213" indent="1144588" algn="ctr" rtl="0" fontAlgn="base">
      <a:spcBef>
        <a:spcPct val="0"/>
      </a:spcBef>
      <a:spcAft>
        <a:spcPct val="0"/>
      </a:spcAft>
      <a:defRPr sz="2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2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2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2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2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381" autoAdjust="0"/>
  </p:normalViewPr>
  <p:slideViewPr>
    <p:cSldViewPr>
      <p:cViewPr>
        <p:scale>
          <a:sx n="100" d="100"/>
          <a:sy n="100" d="100"/>
        </p:scale>
        <p:origin x="-1044" y="-15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DAFA883-23CC-4A29-8CB2-3CC9934ABA42}" type="datetimeFigureOut">
              <a:rPr lang="en-AU"/>
              <a:pPr>
                <a:defRPr/>
              </a:pPr>
              <a:t>14/11/2013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B036FE1-E680-4971-B366-C2B5334152A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973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+mn-ea"/>
        <a:cs typeface="+mn-cs"/>
      </a:defRPr>
    </a:lvl1pPr>
    <a:lvl2pPr marL="169863" algn="l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+mn-ea"/>
        <a:cs typeface="+mn-cs"/>
      </a:defRPr>
    </a:lvl2pPr>
    <a:lvl3pPr marL="341313" algn="l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+mn-ea"/>
        <a:cs typeface="+mn-cs"/>
      </a:defRPr>
    </a:lvl3pPr>
    <a:lvl4pPr marL="512763" algn="l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+mn-ea"/>
        <a:cs typeface="+mn-cs"/>
      </a:defRPr>
    </a:lvl4pPr>
    <a:lvl5pPr marL="684213" algn="l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+mn-lt"/>
        <a:ea typeface="+mn-ea"/>
        <a:cs typeface="+mn-cs"/>
      </a:defRPr>
    </a:lvl5pPr>
    <a:lvl6pPr marL="857195" algn="l" defTabSz="342878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028634" algn="l" defTabSz="342878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200073" algn="l" defTabSz="342878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371512" algn="l" defTabSz="342878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Char char="•"/>
            </a:pPr>
            <a:endParaRPr lang="en-AU" alt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5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5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5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3DCED15-E426-4388-B9FD-F3A06205C354}" type="slidenum">
              <a:rPr lang="en-AU" altLang="en-US" sz="1200" smtClean="0">
                <a:solidFill>
                  <a:srgbClr val="FFFFFF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AU" altLang="en-US" sz="1200" dirty="0" smtClean="0">
              <a:solidFill>
                <a:srgbClr val="FFFFFF"/>
              </a:solidFill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Analysis such as this can inform</a:t>
            </a:r>
            <a:r>
              <a:rPr lang="nb-NO" baseline="0" dirty="0" smtClean="0"/>
              <a:t> MPA planning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036FE1-E680-4971-B366-C2B5334152A0}" type="slidenum">
              <a:rPr lang="en-AU" smtClean="0"/>
              <a:pPr>
                <a:defRPr/>
              </a:pPr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3471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so cool!!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60E86-1B2F-4E2F-AD5E-17CA0995D067}" type="slidenum">
              <a:rPr lang="en-AU" smtClean="0"/>
              <a:pPr/>
              <a:t>15</a:t>
            </a:fld>
            <a:endParaRPr lang="en-A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60E86-1B2F-4E2F-AD5E-17CA0995D067}" type="slidenum">
              <a:rPr lang="en-AU" smtClean="0"/>
              <a:pPr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57715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60E86-1B2F-4E2F-AD5E-17CA0995D067}" type="slidenum">
              <a:rPr lang="en-AU" smtClean="0"/>
              <a:pPr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57715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Regionally 1.7% of the EEZs are represented in MPAs.</a:t>
            </a:r>
          </a:p>
          <a:p>
            <a:r>
              <a:rPr lang="en-US" dirty="0" smtClean="0"/>
              <a:t>This</a:t>
            </a:r>
            <a:r>
              <a:rPr lang="en-US" baseline="0" dirty="0" smtClean="0"/>
              <a:t> ranges from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60E86-1B2F-4E2F-AD5E-17CA0995D067}" type="slidenum">
              <a:rPr lang="en-AU" smtClean="0"/>
              <a:pPr/>
              <a:t>18</a:t>
            </a:fld>
            <a:endParaRPr lang="en-A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4 base features – shelf, slope, abyss and hadal</a:t>
            </a:r>
          </a:p>
          <a:p>
            <a:r>
              <a:rPr lang="nb-NO" dirty="0" smtClean="0"/>
              <a:t>2 of these features, shelf</a:t>
            </a:r>
            <a:r>
              <a:rPr lang="nb-NO" baseline="0" dirty="0" smtClean="0"/>
              <a:t> and abyss, have been classified automatically based on rugosity</a:t>
            </a:r>
          </a:p>
          <a:p>
            <a:r>
              <a:rPr lang="nb-NO" baseline="0" dirty="0" smtClean="0"/>
              <a:t>19 additional features mapped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036FE1-E680-4971-B366-C2B5334152A0}" type="slidenum">
              <a:rPr lang="en-AU" smtClean="0"/>
              <a:pPr>
                <a:defRPr/>
              </a:pPr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6829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buFontTx/>
              <a:buChar char="•"/>
            </a:pPr>
            <a:r>
              <a:rPr lang="nb-NO" altLang="en-US" dirty="0" smtClean="0"/>
              <a:t>Last 1.5 years</a:t>
            </a:r>
          </a:p>
          <a:p>
            <a:pPr marL="171450" indent="-171450" eaLnBrk="1" hangingPunct="1">
              <a:buFontTx/>
              <a:buChar char="•"/>
            </a:pPr>
            <a:r>
              <a:rPr lang="nb-NO" altLang="en-US" dirty="0" smtClean="0"/>
              <a:t>Mapped 29 feature types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5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5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5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CD1B82E-0999-462A-9C21-37051A773A88}" type="slidenum">
              <a:rPr lang="en-AU" altLang="en-US" sz="1200" smtClean="0">
                <a:solidFill>
                  <a:srgbClr val="FFFFFF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AU" altLang="en-US" sz="1200" dirty="0" smtClean="0">
              <a:solidFill>
                <a:srgbClr val="FFFFFF"/>
              </a:solidFill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buFontTx/>
              <a:buChar char="•"/>
            </a:pPr>
            <a:endParaRPr lang="nb-NO" alt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5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5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5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CD1B82E-0999-462A-9C21-37051A773A88}" type="slidenum">
              <a:rPr lang="en-AU" altLang="en-US" sz="1200" smtClean="0">
                <a:solidFill>
                  <a:srgbClr val="FFFFFF"/>
                </a:solidFill>
                <a:latin typeface="Gill Sans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AU" altLang="en-US" sz="1200" dirty="0" smtClean="0">
              <a:solidFill>
                <a:srgbClr val="FFFFFF"/>
              </a:solidFill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Analysed against World Database on Protected Area</a:t>
            </a:r>
            <a:r>
              <a:rPr lang="nb-NO" baseline="0" dirty="0" smtClean="0"/>
              <a:t> (August 2013)</a:t>
            </a:r>
          </a:p>
          <a:p>
            <a:r>
              <a:rPr lang="nb-NO" baseline="0" dirty="0" smtClean="0"/>
              <a:t>Representation ranges from 8.5 down to 0.5%, with generally poor representation of deep sea features</a:t>
            </a:r>
          </a:p>
          <a:p>
            <a:r>
              <a:rPr lang="nb-NO" baseline="0" dirty="0" smtClean="0"/>
              <a:t>Look at three deep sea features, trenches, seamounts amd troughs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036FE1-E680-4971-B366-C2B5334152A0}" type="slidenum">
              <a:rPr lang="en-AU" smtClean="0"/>
              <a:pPr>
                <a:defRPr/>
              </a:pPr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4120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Best in Mediterranean</a:t>
            </a:r>
            <a:r>
              <a:rPr lang="nb-NO" baseline="0" dirty="0" smtClean="0"/>
              <a:t> / Black Sea although globally less Abyssal Plain in these areas.</a:t>
            </a:r>
          </a:p>
          <a:p>
            <a:r>
              <a:rPr lang="nb-NO" baseline="0" dirty="0" smtClean="0"/>
              <a:t>Indian, Nth Pacific and Sth Pacific where most = poorly represented</a:t>
            </a:r>
          </a:p>
          <a:p>
            <a:endParaRPr lang="nb-NO" baseline="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036FE1-E680-4971-B366-C2B5334152A0}" type="slidenum">
              <a:rPr lang="en-AU" smtClean="0"/>
              <a:pPr>
                <a:defRPr/>
              </a:pPr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3471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Best representation in North Atlantic OSPAR</a:t>
            </a:r>
          </a:p>
          <a:p>
            <a:r>
              <a:rPr lang="nb-NO" dirty="0" smtClean="0"/>
              <a:t>and South Pacific PIPA and Large</a:t>
            </a:r>
            <a:r>
              <a:rPr lang="nb-NO" baseline="0" dirty="0" smtClean="0"/>
              <a:t> NZ among others</a:t>
            </a:r>
            <a:r>
              <a:rPr lang="nb-NO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036FE1-E680-4971-B366-C2B5334152A0}" type="slidenum">
              <a:rPr lang="en-AU" smtClean="0"/>
              <a:pPr>
                <a:defRPr/>
              </a:pPr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7481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Best represented feature</a:t>
            </a:r>
          </a:p>
          <a:p>
            <a:r>
              <a:rPr lang="nb-NO" baseline="0" dirty="0" smtClean="0"/>
              <a:t>However only from 2 MPAs</a:t>
            </a:r>
          </a:p>
          <a:p>
            <a:r>
              <a:rPr lang="nb-NO" dirty="0" smtClean="0"/>
              <a:t>Kermadec MPA (NZ) in South Pacific</a:t>
            </a:r>
          </a:p>
          <a:p>
            <a:r>
              <a:rPr lang="nb-NO" dirty="0" smtClean="0"/>
              <a:t>South Georgia and South Sandwich Islands Marine Protected Area in South Atlantic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036FE1-E680-4971-B366-C2B5334152A0}" type="slidenum">
              <a:rPr lang="en-AU" smtClean="0"/>
              <a:pPr>
                <a:defRPr/>
              </a:pPr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8536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Less than 3% of MPAs in ABNJ</a:t>
            </a:r>
          </a:p>
          <a:p>
            <a:r>
              <a:rPr lang="nb-NO" dirty="0" smtClean="0"/>
              <a:t>Features more common in ABNJ are less well represented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036FE1-E680-4971-B366-C2B5334152A0}" type="slidenum">
              <a:rPr lang="en-AU" smtClean="0"/>
              <a:pPr>
                <a:defRPr/>
              </a:pPr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3471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171439" indent="0" algn="ctr">
              <a:buNone/>
              <a:defRPr/>
            </a:lvl2pPr>
            <a:lvl3pPr marL="342878" indent="0" algn="ctr">
              <a:buNone/>
              <a:defRPr/>
            </a:lvl3pPr>
            <a:lvl4pPr marL="514317" indent="0" algn="ctr">
              <a:buNone/>
              <a:defRPr/>
            </a:lvl4pPr>
            <a:lvl5pPr marL="685756" indent="0" algn="ctr">
              <a:buNone/>
              <a:defRPr/>
            </a:lvl5pPr>
            <a:lvl6pPr marL="857195" indent="0" algn="ctr">
              <a:buNone/>
              <a:defRPr/>
            </a:lvl6pPr>
            <a:lvl7pPr marL="1028634" indent="0" algn="ctr">
              <a:buNone/>
              <a:defRPr/>
            </a:lvl7pPr>
            <a:lvl8pPr marL="1200073" indent="0" algn="ctr">
              <a:buNone/>
              <a:defRPr/>
            </a:lvl8pPr>
            <a:lvl9pPr marL="137151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25435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39911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1769" y="862013"/>
            <a:ext cx="1959769" cy="3248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62013"/>
            <a:ext cx="5822156" cy="3248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94130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46047"/>
      </p:ext>
    </p:extLst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14" y="2180035"/>
            <a:ext cx="7772400" cy="1125140"/>
          </a:xfrm>
        </p:spPr>
        <p:txBody>
          <a:bodyPr anchor="b"/>
          <a:lstStyle>
            <a:lvl1pPr marL="0" indent="0">
              <a:buNone/>
              <a:defRPr sz="700"/>
            </a:lvl1pPr>
            <a:lvl2pPr marL="171439" indent="0">
              <a:buNone/>
              <a:defRPr sz="700"/>
            </a:lvl2pPr>
            <a:lvl3pPr marL="342878" indent="0">
              <a:buNone/>
              <a:defRPr sz="600"/>
            </a:lvl3pPr>
            <a:lvl4pPr marL="514317" indent="0">
              <a:buNone/>
              <a:defRPr sz="600"/>
            </a:lvl4pPr>
            <a:lvl5pPr marL="685756" indent="0">
              <a:buNone/>
              <a:defRPr sz="600"/>
            </a:lvl5pPr>
            <a:lvl6pPr marL="857195" indent="0">
              <a:buNone/>
              <a:defRPr sz="600"/>
            </a:lvl6pPr>
            <a:lvl7pPr marL="1028634" indent="0">
              <a:buNone/>
              <a:defRPr sz="600"/>
            </a:lvl7pPr>
            <a:lvl8pPr marL="1200073" indent="0">
              <a:buNone/>
              <a:defRPr sz="600"/>
            </a:lvl8pPr>
            <a:lvl9pPr marL="137151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7032876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3" y="2647950"/>
            <a:ext cx="3890963" cy="1462088"/>
          </a:xfrm>
        </p:spPr>
        <p:txBody>
          <a:bodyPr/>
          <a:lstStyle>
            <a:lvl1pPr>
              <a:defRPr sz="1000"/>
            </a:lvl1pPr>
            <a:lvl2pPr>
              <a:defRPr sz="9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0575" y="2647950"/>
            <a:ext cx="3890963" cy="1462088"/>
          </a:xfrm>
        </p:spPr>
        <p:txBody>
          <a:bodyPr/>
          <a:lstStyle>
            <a:lvl1pPr>
              <a:defRPr sz="1000"/>
            </a:lvl1pPr>
            <a:lvl2pPr>
              <a:defRPr sz="9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73462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38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39" indent="0">
              <a:buNone/>
              <a:defRPr sz="700" b="1"/>
            </a:lvl2pPr>
            <a:lvl3pPr marL="342878" indent="0">
              <a:buNone/>
              <a:defRPr sz="700" b="1"/>
            </a:lvl3pPr>
            <a:lvl4pPr marL="514317" indent="0">
              <a:buNone/>
              <a:defRPr sz="600" b="1"/>
            </a:lvl4pPr>
            <a:lvl5pPr marL="685756" indent="0">
              <a:buNone/>
              <a:defRPr sz="600" b="1"/>
            </a:lvl5pPr>
            <a:lvl6pPr marL="857195" indent="0">
              <a:buNone/>
              <a:defRPr sz="600" b="1"/>
            </a:lvl6pPr>
            <a:lvl7pPr marL="1028634" indent="0">
              <a:buNone/>
              <a:defRPr sz="600" b="1"/>
            </a:lvl7pPr>
            <a:lvl8pPr marL="1200073" indent="0">
              <a:buNone/>
              <a:defRPr sz="600" b="1"/>
            </a:lvl8pPr>
            <a:lvl9pPr marL="1371512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386" cy="2963466"/>
          </a:xfrm>
        </p:spPr>
        <p:txBody>
          <a:bodyPr/>
          <a:lstStyle>
            <a:lvl1pPr>
              <a:defRPr sz="900"/>
            </a:lvl1pPr>
            <a:lvl2pPr>
              <a:defRPr sz="7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25" y="1151335"/>
            <a:ext cx="4041576" cy="479822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39" indent="0">
              <a:buNone/>
              <a:defRPr sz="700" b="1"/>
            </a:lvl2pPr>
            <a:lvl3pPr marL="342878" indent="0">
              <a:buNone/>
              <a:defRPr sz="700" b="1"/>
            </a:lvl3pPr>
            <a:lvl4pPr marL="514317" indent="0">
              <a:buNone/>
              <a:defRPr sz="600" b="1"/>
            </a:lvl4pPr>
            <a:lvl5pPr marL="685756" indent="0">
              <a:buNone/>
              <a:defRPr sz="600" b="1"/>
            </a:lvl5pPr>
            <a:lvl6pPr marL="857195" indent="0">
              <a:buNone/>
              <a:defRPr sz="600" b="1"/>
            </a:lvl6pPr>
            <a:lvl7pPr marL="1028634" indent="0">
              <a:buNone/>
              <a:defRPr sz="600" b="1"/>
            </a:lvl7pPr>
            <a:lvl8pPr marL="1200073" indent="0">
              <a:buNone/>
              <a:defRPr sz="600" b="1"/>
            </a:lvl8pPr>
            <a:lvl9pPr marL="1371512" indent="0">
              <a:buNone/>
              <a:defRPr sz="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25" y="1631157"/>
            <a:ext cx="4041576" cy="2963466"/>
          </a:xfrm>
        </p:spPr>
        <p:txBody>
          <a:bodyPr/>
          <a:lstStyle>
            <a:lvl1pPr>
              <a:defRPr sz="900"/>
            </a:lvl1pPr>
            <a:lvl2pPr>
              <a:defRPr sz="7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64628"/>
      </p:ext>
    </p:extLst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56090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587646"/>
      </p:ext>
    </p:extLst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114" cy="871538"/>
          </a:xfrm>
        </p:spPr>
        <p:txBody>
          <a:bodyPr/>
          <a:lstStyle>
            <a:lvl1pPr algn="l">
              <a:defRPr sz="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5"/>
            <a:ext cx="3008114" cy="3518297"/>
          </a:xfrm>
        </p:spPr>
        <p:txBody>
          <a:bodyPr/>
          <a:lstStyle>
            <a:lvl1pPr marL="0" indent="0">
              <a:buNone/>
              <a:defRPr sz="600"/>
            </a:lvl1pPr>
            <a:lvl2pPr marL="171439" indent="0">
              <a:buNone/>
              <a:defRPr sz="500"/>
            </a:lvl2pPr>
            <a:lvl3pPr marL="342878" indent="0">
              <a:buNone/>
              <a:defRPr sz="400"/>
            </a:lvl3pPr>
            <a:lvl4pPr marL="514317" indent="0">
              <a:buNone/>
              <a:defRPr sz="300"/>
            </a:lvl4pPr>
            <a:lvl5pPr marL="685756" indent="0">
              <a:buNone/>
              <a:defRPr sz="300"/>
            </a:lvl5pPr>
            <a:lvl6pPr marL="857195" indent="0">
              <a:buNone/>
              <a:defRPr sz="300"/>
            </a:lvl6pPr>
            <a:lvl7pPr marL="1028634" indent="0">
              <a:buNone/>
              <a:defRPr sz="300"/>
            </a:lvl7pPr>
            <a:lvl8pPr marL="1200073" indent="0">
              <a:buNone/>
              <a:defRPr sz="300"/>
            </a:lvl8pPr>
            <a:lvl9pPr marL="1371512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4616049"/>
      </p:ext>
    </p:extLst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87" y="3600450"/>
            <a:ext cx="5486400" cy="425053"/>
          </a:xfrm>
        </p:spPr>
        <p:txBody>
          <a:bodyPr/>
          <a:lstStyle>
            <a:lvl1pPr algn="l">
              <a:defRPr sz="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87" y="459582"/>
            <a:ext cx="5486400" cy="3086100"/>
          </a:xfrm>
        </p:spPr>
        <p:txBody>
          <a:bodyPr/>
          <a:lstStyle>
            <a:lvl1pPr marL="0" indent="0">
              <a:buNone/>
              <a:defRPr sz="1200"/>
            </a:lvl1pPr>
            <a:lvl2pPr marL="171439" indent="0">
              <a:buNone/>
              <a:defRPr sz="1000"/>
            </a:lvl2pPr>
            <a:lvl3pPr marL="342878" indent="0">
              <a:buNone/>
              <a:defRPr sz="900"/>
            </a:lvl3pPr>
            <a:lvl4pPr marL="514317" indent="0">
              <a:buNone/>
              <a:defRPr sz="700"/>
            </a:lvl4pPr>
            <a:lvl5pPr marL="685756" indent="0">
              <a:buNone/>
              <a:defRPr sz="700"/>
            </a:lvl5pPr>
            <a:lvl6pPr marL="857195" indent="0">
              <a:buNone/>
              <a:defRPr sz="700"/>
            </a:lvl6pPr>
            <a:lvl7pPr marL="1028634" indent="0">
              <a:buNone/>
              <a:defRPr sz="700"/>
            </a:lvl7pPr>
            <a:lvl8pPr marL="1200073" indent="0">
              <a:buNone/>
              <a:defRPr sz="700"/>
            </a:lvl8pPr>
            <a:lvl9pPr marL="1371512" indent="0">
              <a:buNone/>
              <a:defRPr sz="700"/>
            </a:lvl9pPr>
          </a:lstStyle>
          <a:p>
            <a:pPr lvl="0"/>
            <a:endParaRPr lang="en-US" noProof="0" dirty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87" y="4025504"/>
            <a:ext cx="5486400" cy="603647"/>
          </a:xfrm>
        </p:spPr>
        <p:txBody>
          <a:bodyPr/>
          <a:lstStyle>
            <a:lvl1pPr marL="0" indent="0">
              <a:buNone/>
              <a:defRPr sz="600"/>
            </a:lvl1pPr>
            <a:lvl2pPr marL="171439" indent="0">
              <a:buNone/>
              <a:defRPr sz="500"/>
            </a:lvl2pPr>
            <a:lvl3pPr marL="342878" indent="0">
              <a:buNone/>
              <a:defRPr sz="400"/>
            </a:lvl3pPr>
            <a:lvl4pPr marL="514317" indent="0">
              <a:buNone/>
              <a:defRPr sz="300"/>
            </a:lvl4pPr>
            <a:lvl5pPr marL="685756" indent="0">
              <a:buNone/>
              <a:defRPr sz="300"/>
            </a:lvl5pPr>
            <a:lvl6pPr marL="857195" indent="0">
              <a:buNone/>
              <a:defRPr sz="300"/>
            </a:lvl6pPr>
            <a:lvl7pPr marL="1028634" indent="0">
              <a:buNone/>
              <a:defRPr sz="300"/>
            </a:lvl7pPr>
            <a:lvl8pPr marL="1200073" indent="0">
              <a:buNone/>
              <a:defRPr sz="300"/>
            </a:lvl8pPr>
            <a:lvl9pPr marL="1371512" indent="0">
              <a:buNone/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3303244"/>
      </p:ext>
    </p:extLst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862013"/>
            <a:ext cx="7839075" cy="173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19049" tIns="19049" rIns="19049" bIns="1904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2647950"/>
            <a:ext cx="783907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19049" tIns="19049" rIns="19049" bIns="190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Gill Sans Light" pitchFamily="-8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pitchFamily="-8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pitchFamily="-8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pitchFamily="-8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pitchFamily="-84" charset="0"/>
        </a:defRPr>
      </a:lvl5pPr>
      <a:lvl6pPr marL="17143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3428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51431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68575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127000" indent="-1270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277813" indent="-106363" algn="ctr" rtl="0" eaLnBrk="0" fontAlgn="base" hangingPunct="0"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+mj-lt"/>
          <a:ea typeface="+mn-ea"/>
          <a:cs typeface="+mn-cs"/>
          <a:sym typeface="Gill Sans Light" pitchFamily="-84" charset="0"/>
        </a:defRPr>
      </a:lvl2pPr>
      <a:lvl3pPr marL="427038" indent="-84138" algn="ctr" rtl="0" eaLnBrk="0" fontAlgn="base" hangingPunct="0"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+mj-lt"/>
          <a:ea typeface="+mn-ea"/>
          <a:cs typeface="+mn-cs"/>
          <a:sym typeface="Gill Sans Light" pitchFamily="-84" charset="0"/>
        </a:defRPr>
      </a:lvl3pPr>
      <a:lvl4pPr marL="598488" indent="-84138" algn="ctr" rtl="0" eaLnBrk="0" fontAlgn="base" hangingPunct="0"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+mj-lt"/>
          <a:ea typeface="+mn-ea"/>
          <a:cs typeface="+mn-cs"/>
          <a:sym typeface="Gill Sans Light" pitchFamily="-84" charset="0"/>
        </a:defRPr>
      </a:lvl4pPr>
      <a:lvl5pPr marL="769938" indent="-84138" algn="ctr" rtl="0" eaLnBrk="0" fontAlgn="base" hangingPunct="0"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+mj-lt"/>
          <a:ea typeface="+mn-ea"/>
          <a:cs typeface="+mn-cs"/>
          <a:sym typeface="Gill Sans Light" pitchFamily="-84" charset="0"/>
        </a:defRPr>
      </a:lvl5pPr>
      <a:lvl6pPr marL="171439" algn="ctr" rtl="0" fontAlgn="base"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+mj-lt"/>
          <a:ea typeface="+mn-ea"/>
          <a:cs typeface="+mn-cs"/>
          <a:sym typeface="Gill Sans Light" charset="0"/>
        </a:defRPr>
      </a:lvl6pPr>
      <a:lvl7pPr marL="342878" algn="ctr" rtl="0" fontAlgn="base"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+mj-lt"/>
          <a:ea typeface="+mn-ea"/>
          <a:cs typeface="+mn-cs"/>
          <a:sym typeface="Gill Sans Light" charset="0"/>
        </a:defRPr>
      </a:lvl7pPr>
      <a:lvl8pPr marL="514317" algn="ctr" rtl="0" fontAlgn="base"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+mj-lt"/>
          <a:ea typeface="+mn-ea"/>
          <a:cs typeface="+mn-cs"/>
          <a:sym typeface="Gill Sans Light" charset="0"/>
        </a:defRPr>
      </a:lvl8pPr>
      <a:lvl9pPr marL="685756" algn="ctr" rtl="0" fontAlgn="base"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+mj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171439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39" algn="l" defTabSz="171439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878" algn="l" defTabSz="171439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17" algn="l" defTabSz="171439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756" algn="l" defTabSz="171439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195" algn="l" defTabSz="171439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634" algn="l" defTabSz="171439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073" algn="l" defTabSz="171439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512" algn="l" defTabSz="171439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/>
          </p:cNvSpPr>
          <p:nvPr/>
        </p:nvSpPr>
        <p:spPr bwMode="auto">
          <a:xfrm>
            <a:off x="576263" y="1708150"/>
            <a:ext cx="761365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Gill Sans Light" pitchFamily="-84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Gill Sans Light" pitchFamily="-84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Gill Sans Light" pitchFamily="-84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Gill Sans Light" pitchFamily="-84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Gill Sans Light" pitchFamily="-84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Gill Sans Light" pitchFamily="-84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Gill Sans Light" pitchFamily="-84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Gill Sans Light" pitchFamily="-84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9pPr>
          </a:lstStyle>
          <a:p>
            <a:pPr eaLnBrk="1" hangingPunct="1"/>
            <a:r>
              <a:rPr lang="en-AU" altLang="en-US" sz="3600" dirty="0">
                <a:solidFill>
                  <a:srgbClr val="FF6600"/>
                </a:solidFill>
                <a:ea typeface="MS PGothic" pitchFamily="34" charset="-128"/>
              </a:rPr>
              <a:t>What’s in and what’s not: </a:t>
            </a:r>
            <a:r>
              <a:rPr lang="en-AU" altLang="en-US" sz="3600" dirty="0" smtClean="0">
                <a:solidFill>
                  <a:srgbClr val="FF6600"/>
                </a:solidFill>
                <a:ea typeface="MS PGothic" pitchFamily="34" charset="-128"/>
              </a:rPr>
              <a:t>using </a:t>
            </a:r>
            <a:r>
              <a:rPr lang="en-AU" altLang="en-US" sz="3600" dirty="0">
                <a:solidFill>
                  <a:srgbClr val="FF6600"/>
                </a:solidFill>
                <a:ea typeface="MS PGothic" pitchFamily="34" charset="-128"/>
              </a:rPr>
              <a:t>the new global seafloor geomorphic map to examine the representativeness of global marine protected </a:t>
            </a:r>
            <a:r>
              <a:rPr lang="en-AU" altLang="en-US" sz="3600" dirty="0" smtClean="0">
                <a:solidFill>
                  <a:srgbClr val="FF6600"/>
                </a:solidFill>
                <a:ea typeface="MS PGothic" pitchFamily="34" charset="-128"/>
              </a:rPr>
              <a:t>areas</a:t>
            </a:r>
            <a:endParaRPr lang="en-US" altLang="en-US" sz="1600" dirty="0">
              <a:ea typeface="MS PGothic" pitchFamily="34" charset="-128"/>
            </a:endParaRPr>
          </a:p>
          <a:p>
            <a:pPr eaLnBrk="1" hangingPunct="1"/>
            <a:endParaRPr lang="en-US" altLang="en-US" sz="1600" dirty="0" smtClean="0">
              <a:ea typeface="MS PGothic" pitchFamily="34" charset="-128"/>
            </a:endParaRPr>
          </a:p>
          <a:p>
            <a:pPr eaLnBrk="1" hangingPunct="1"/>
            <a:r>
              <a:rPr lang="en-US" altLang="en-US" sz="1600" dirty="0" smtClean="0">
                <a:ea typeface="MS PGothic" pitchFamily="34" charset="-128"/>
              </a:rPr>
              <a:t>Miles </a:t>
            </a:r>
            <a:r>
              <a:rPr lang="en-US" altLang="en-US" sz="1600" dirty="0">
                <a:ea typeface="MS PGothic" pitchFamily="34" charset="-128"/>
              </a:rPr>
              <a:t>Macmillan-Lawler, Peter Harris, Elaine Baker, Jonas Rupp</a:t>
            </a:r>
          </a:p>
          <a:p>
            <a:pPr eaLnBrk="1" hangingPunct="1"/>
            <a:endParaRPr lang="en-US" altLang="en-US" sz="1200" dirty="0">
              <a:ea typeface="MS PGothic" pitchFamily="34" charset="-128"/>
            </a:endParaRPr>
          </a:p>
          <a:p>
            <a:pPr eaLnBrk="1" hangingPunct="1"/>
            <a:r>
              <a:rPr lang="en-US" altLang="en-US" sz="1200" dirty="0">
                <a:ea typeface="MS PGothic" pitchFamily="34" charset="-128"/>
              </a:rPr>
              <a:t>GRID-Arendal, Geoscience Australia, Conservation International</a:t>
            </a:r>
          </a:p>
        </p:txBody>
      </p:sp>
      <p:sp>
        <p:nvSpPr>
          <p:cNvPr id="2051" name="Line 3"/>
          <p:cNvSpPr>
            <a:spLocks noChangeShapeType="1"/>
          </p:cNvSpPr>
          <p:nvPr/>
        </p:nvSpPr>
        <p:spPr bwMode="auto">
          <a:xfrm>
            <a:off x="179388" y="1619250"/>
            <a:ext cx="8785225" cy="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A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68" y="266698"/>
            <a:ext cx="2550839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/>
          <p:cNvSpPr txBox="1">
            <a:spLocks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19049" tIns="19049" rIns="19049" bIns="1904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pitchFamily="-8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nb-NO" sz="3600" dirty="0" smtClean="0">
                <a:solidFill>
                  <a:srgbClr val="FF6600"/>
                </a:solidFill>
                <a:latin typeface="Gill Sans" charset="0"/>
                <a:sym typeface="Gill Sans" charset="0"/>
              </a:rPr>
              <a:t>Abyssal Plains – Globally 0.7 % in MPAs</a:t>
            </a:r>
            <a:endParaRPr lang="en-AU" sz="3600" dirty="0">
              <a:solidFill>
                <a:srgbClr val="FF66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2457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18" y="900000"/>
            <a:ext cx="2980222" cy="226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74EB3"/>
                    </a:gs>
                    <a:gs pos="100000">
                      <a:srgbClr val="0B328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3085" y="3291830"/>
            <a:ext cx="17972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Cape Verde</a:t>
            </a:r>
          </a:p>
          <a:p>
            <a:r>
              <a:rPr lang="nb-NO" dirty="0" smtClean="0"/>
              <a:t>Abyssal Plain</a:t>
            </a:r>
            <a:endParaRPr lang="en-AU" dirty="0"/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900000"/>
            <a:ext cx="5402263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74EB3"/>
                    </a:gs>
                    <a:gs pos="100000">
                      <a:srgbClr val="0B328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53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/>
          <p:cNvSpPr txBox="1">
            <a:spLocks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19049" tIns="19049" rIns="19049" bIns="1904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pitchFamily="-8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nb-NO" sz="3600" dirty="0" smtClean="0">
                <a:solidFill>
                  <a:srgbClr val="FF6600"/>
                </a:solidFill>
                <a:latin typeface="Gill Sans" charset="0"/>
                <a:sym typeface="Gill Sans" charset="0"/>
              </a:rPr>
              <a:t>Seamounts – Globally 2.9 % in MPAs</a:t>
            </a:r>
            <a:endParaRPr lang="en-AU" sz="3600" dirty="0">
              <a:solidFill>
                <a:srgbClr val="FF66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0" t="19249" r="42247" b="40376"/>
          <a:stretch>
            <a:fillRect/>
          </a:stretch>
        </p:blipFill>
        <p:spPr bwMode="auto">
          <a:xfrm>
            <a:off x="251520" y="958067"/>
            <a:ext cx="2736304" cy="298937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74EB3"/>
                    </a:gs>
                    <a:gs pos="100000">
                      <a:srgbClr val="0B3280"/>
                    </a:gs>
                  </a:gsLst>
                  <a:lin ang="5400000" scaled="1"/>
                </a:gra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2413" y="4134293"/>
            <a:ext cx="24545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Kelvin seamount in</a:t>
            </a:r>
          </a:p>
          <a:p>
            <a:r>
              <a:rPr lang="nb-NO" dirty="0" smtClean="0"/>
              <a:t>northwest Atlantic</a:t>
            </a:r>
            <a:endParaRPr lang="en-AU" dirty="0"/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900000"/>
            <a:ext cx="5402263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74EB3"/>
                    </a:gs>
                    <a:gs pos="100000">
                      <a:srgbClr val="0B328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2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/>
          <p:cNvSpPr txBox="1">
            <a:spLocks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19049" tIns="19049" rIns="19049" bIns="1904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pitchFamily="-8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nb-NO" sz="3600" dirty="0" smtClean="0">
                <a:solidFill>
                  <a:srgbClr val="FF6600"/>
                </a:solidFill>
                <a:latin typeface="Gill Sans" charset="0"/>
                <a:sym typeface="Gill Sans" charset="0"/>
              </a:rPr>
              <a:t>Trenches – Globally 8.5 % in MPAs</a:t>
            </a:r>
            <a:endParaRPr lang="en-AU" sz="3600" dirty="0">
              <a:solidFill>
                <a:srgbClr val="FF66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3" t="14722" r="40507" b="35556"/>
          <a:stretch/>
        </p:blipFill>
        <p:spPr bwMode="auto">
          <a:xfrm>
            <a:off x="240607" y="900000"/>
            <a:ext cx="2747217" cy="301688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74EB3"/>
                    </a:gs>
                    <a:gs pos="100000">
                      <a:srgbClr val="0B3280"/>
                    </a:gs>
                  </a:gsLst>
                  <a:lin ang="5400000" scaled="1"/>
                </a:gra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7780" y="4127522"/>
            <a:ext cx="18128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Japan Trench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900000"/>
            <a:ext cx="540702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00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/>
          <p:cNvSpPr txBox="1">
            <a:spLocks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19049" tIns="19049" rIns="19049" bIns="1904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pitchFamily="-8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nb-NO" sz="3600" dirty="0" smtClean="0">
                <a:solidFill>
                  <a:srgbClr val="FF6600"/>
                </a:solidFill>
                <a:latin typeface="Gill Sans" charset="0"/>
                <a:sym typeface="Gill Sans" charset="0"/>
              </a:rPr>
              <a:t>Less than 3% of MPAs are in ABNJ</a:t>
            </a:r>
            <a:endParaRPr lang="en-AU" sz="3600" dirty="0">
              <a:solidFill>
                <a:srgbClr val="FF66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12000" y="860108"/>
            <a:ext cx="2160000" cy="2575498"/>
            <a:chOff x="972000" y="900000"/>
            <a:chExt cx="2160000" cy="2575498"/>
          </a:xfrm>
        </p:grpSpPr>
        <p:pic>
          <p:nvPicPr>
            <p:cNvPr id="26626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000" y="900000"/>
              <a:ext cx="2160000" cy="2159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74EB3"/>
                      </a:gs>
                      <a:gs pos="100000">
                        <a:srgbClr val="0B3280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404419" y="3060000"/>
              <a:ext cx="129516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Trenches</a:t>
              </a:r>
              <a:endParaRPr lang="en-AU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92000" y="900000"/>
            <a:ext cx="2165822" cy="2575498"/>
            <a:chOff x="3491998" y="900000"/>
            <a:chExt cx="2165821" cy="2575498"/>
          </a:xfrm>
        </p:grpSpPr>
        <p:pic>
          <p:nvPicPr>
            <p:cNvPr id="26627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998" y="900000"/>
              <a:ext cx="2165821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74EB3"/>
                      </a:gs>
                      <a:gs pos="100000">
                        <a:srgbClr val="0B3280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799993" y="3060000"/>
              <a:ext cx="154401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Seamounts</a:t>
              </a:r>
              <a:endParaRPr lang="en-AU" dirty="0"/>
            </a:p>
          </p:txBody>
        </p: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972000" y="900000"/>
            <a:ext cx="2165822" cy="2575498"/>
            <a:chOff x="6011999" y="900000"/>
            <a:chExt cx="2165822" cy="2575498"/>
          </a:xfrm>
        </p:grpSpPr>
        <p:pic>
          <p:nvPicPr>
            <p:cNvPr id="26628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999" y="900000"/>
              <a:ext cx="2165822" cy="21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74EB3"/>
                      </a:gs>
                      <a:gs pos="100000">
                        <a:srgbClr val="0B3280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28941" y="3060000"/>
              <a:ext cx="193194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Abyssal Plains</a:t>
              </a:r>
              <a:endParaRPr lang="en-AU" dirty="0"/>
            </a:p>
          </p:txBody>
        </p:sp>
      </p:grpSp>
      <p:sp>
        <p:nvSpPr>
          <p:cNvPr id="3" name="Left Arrow 2"/>
          <p:cNvSpPr/>
          <p:nvPr/>
        </p:nvSpPr>
        <p:spPr bwMode="auto">
          <a:xfrm flipH="1">
            <a:off x="1080000" y="3600000"/>
            <a:ext cx="7200000" cy="1080000"/>
          </a:xfrm>
          <a:prstGeom prst="leftArrow">
            <a:avLst/>
          </a:prstGeom>
          <a:gradFill rotWithShape="0">
            <a:gsLst>
              <a:gs pos="0">
                <a:srgbClr val="074EB3"/>
              </a:gs>
              <a:gs pos="100000">
                <a:srgbClr val="0B32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3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Representation in MPAs</a:t>
            </a:r>
            <a:endParaRPr kumimoji="0" lang="en-AU" sz="36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1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/>
          <p:cNvSpPr txBox="1">
            <a:spLocks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19049" tIns="19049" rIns="19049" bIns="1904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pitchFamily="-8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nb-NO" sz="3600" dirty="0" smtClean="0">
                <a:solidFill>
                  <a:srgbClr val="FF6600"/>
                </a:solidFill>
                <a:latin typeface="Gill Sans" charset="0"/>
                <a:sym typeface="Gill Sans" charset="0"/>
              </a:rPr>
              <a:t>Globally what’s in and what’s not?</a:t>
            </a:r>
            <a:endParaRPr lang="en-AU" sz="3600" dirty="0">
              <a:solidFill>
                <a:srgbClr val="FF66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0000" y="1116023"/>
            <a:ext cx="7704000" cy="397600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nb-NO" sz="2600" dirty="0" smtClean="0"/>
              <a:t>Feature representation ranges from 0.5 and 8.5%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nb-NO" sz="2600" dirty="0" smtClean="0"/>
              <a:t>Deep water features poorly represented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nb-NO" sz="2600" dirty="0" smtClean="0"/>
              <a:t>Representation of features varies in the different oceans</a:t>
            </a:r>
          </a:p>
          <a:p>
            <a:pPr marL="342900" indent="-3429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nb-NO" sz="2600" dirty="0" smtClean="0"/>
              <a:t>Features in ABNJ poorly represented</a:t>
            </a:r>
          </a:p>
        </p:txBody>
      </p:sp>
    </p:spTree>
    <p:extLst>
      <p:ext uri="{BB962C8B-B14F-4D97-AF65-F5344CB8AC3E}">
        <p14:creationId xmlns:p14="http://schemas.microsoft.com/office/powerpoint/2010/main" val="360135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12817"/>
            <a:ext cx="5759512" cy="403068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958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9049" tIns="19049" rIns="19049" bIns="19049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sz="3600" kern="1200" dirty="0" smtClean="0">
                <a:solidFill>
                  <a:srgbClr val="FF6600"/>
                </a:solidFill>
                <a:latin typeface="Gill Sans" charset="0"/>
              </a:rPr>
              <a:t>Seafloor </a:t>
            </a:r>
            <a:r>
              <a:rPr lang="nb-NO" sz="3600" kern="1200" dirty="0">
                <a:solidFill>
                  <a:srgbClr val="FF6600"/>
                </a:solidFill>
                <a:latin typeface="Gill Sans" charset="0"/>
              </a:rPr>
              <a:t>geomorphology of the Pacific Region</a:t>
            </a:r>
            <a:endParaRPr lang="en-AU" sz="3600" kern="1200" dirty="0">
              <a:solidFill>
                <a:srgbClr val="FF66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22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159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9049" tIns="19049" rIns="19049" bIns="19049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sz="3600" kern="1200" dirty="0">
                <a:solidFill>
                  <a:srgbClr val="FF6600"/>
                </a:solidFill>
                <a:latin typeface="Gill Sans" charset="0"/>
              </a:rPr>
              <a:t>Seafloor geomorphology to characterise EEZs of the Pacific Region</a:t>
            </a:r>
            <a:endParaRPr lang="en-AU" sz="3600" kern="1200" dirty="0">
              <a:solidFill>
                <a:srgbClr val="FF6600"/>
              </a:solidFill>
              <a:latin typeface="Gill Sans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55944"/>
            <a:ext cx="5112568" cy="398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55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0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9049" tIns="19049" rIns="19049" bIns="19049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sz="3600" kern="1200" dirty="0">
                <a:solidFill>
                  <a:srgbClr val="FF6600"/>
                </a:solidFill>
                <a:latin typeface="Gill Sans" charset="0"/>
              </a:rPr>
              <a:t>Seafloor features of Pacific Region</a:t>
            </a:r>
            <a:endParaRPr lang="en-AU" sz="3600" kern="1200" dirty="0">
              <a:solidFill>
                <a:srgbClr val="FF6600"/>
              </a:solidFill>
              <a:latin typeface="Gill Sans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142684"/>
              </p:ext>
            </p:extLst>
          </p:nvPr>
        </p:nvGraphicFramePr>
        <p:xfrm>
          <a:off x="827584" y="1203598"/>
          <a:ext cx="7571184" cy="24003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43200"/>
                <a:gridCol w="4827984"/>
              </a:tblGrid>
              <a:tr h="342900">
                <a:tc>
                  <a:txBody>
                    <a:bodyPr/>
                    <a:lstStyle/>
                    <a:p>
                      <a:endParaRPr lang="en-AU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nb-NO" sz="1800" dirty="0" smtClean="0"/>
                        <a:t>North Pacific</a:t>
                      </a:r>
                      <a:endParaRPr lang="en-AU" sz="1800" dirty="0"/>
                    </a:p>
                  </a:txBody>
                  <a:tcPr marT="34290" marB="34290"/>
                </a:tc>
              </a:tr>
              <a:tr h="1165860">
                <a:tc>
                  <a:txBody>
                    <a:bodyPr/>
                    <a:lstStyle/>
                    <a:p>
                      <a:r>
                        <a:rPr lang="nb-NO" sz="1800" dirty="0" smtClean="0"/>
                        <a:t>Greater than global average*</a:t>
                      </a:r>
                      <a:endParaRPr lang="en-AU" sz="1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nb-NO" sz="1800" dirty="0" smtClean="0"/>
                        <a:t>Escarpment, Trench, Ridge, Plateau, Seamount, Bridge, Guyot, Abyssal mountains, Trough, Canyons</a:t>
                      </a:r>
                      <a:endParaRPr lang="en-AU" sz="1800" dirty="0"/>
                    </a:p>
                  </a:txBody>
                  <a:tcPr marT="34290" marB="34290"/>
                </a:tc>
              </a:tr>
              <a:tr h="8915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dirty="0" smtClean="0"/>
                        <a:t>Less than global average*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nb-NO" sz="1800" dirty="0" smtClean="0"/>
                        <a:t>Glacial Trough**, Fan**, Shelf valley, Rise, Shelf (all classes), Terrace, Sill</a:t>
                      </a:r>
                      <a:endParaRPr lang="en-AU" sz="18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43257" y="4546454"/>
            <a:ext cx="4738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* compared to proportion of feature at global scale</a:t>
            </a:r>
          </a:p>
          <a:p>
            <a:r>
              <a:rPr lang="nb-NO" sz="1600" dirty="0" smtClean="0"/>
              <a:t>** features not present in region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8982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12817"/>
            <a:ext cx="5759512" cy="4030682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958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9049" tIns="19049" rIns="19049" bIns="19049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sz="3600" kern="1200" dirty="0" smtClean="0">
                <a:solidFill>
                  <a:srgbClr val="FF6600"/>
                </a:solidFill>
                <a:latin typeface="Gill Sans" charset="0"/>
              </a:rPr>
              <a:t> Marine Protected Areas of </a:t>
            </a:r>
            <a:r>
              <a:rPr lang="nb-NO" sz="3600" kern="1200" dirty="0">
                <a:solidFill>
                  <a:srgbClr val="FF6600"/>
                </a:solidFill>
                <a:latin typeface="Gill Sans" charset="0"/>
              </a:rPr>
              <a:t>the Pacific Region</a:t>
            </a:r>
            <a:endParaRPr lang="en-AU" sz="3600" kern="1200" dirty="0">
              <a:solidFill>
                <a:srgbClr val="FF66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30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20931"/>
            <a:ext cx="5112000" cy="372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159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9049" tIns="19049" rIns="19049" bIns="19049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sz="3600" kern="1200" dirty="0" smtClean="0">
                <a:solidFill>
                  <a:srgbClr val="FF6600"/>
                </a:solidFill>
                <a:latin typeface="Gill Sans" charset="0"/>
              </a:rPr>
              <a:t>Features represented in MPAs in the Pacific Region</a:t>
            </a:r>
            <a:endParaRPr lang="en-AU" sz="3600" kern="1200" dirty="0">
              <a:solidFill>
                <a:srgbClr val="FF66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38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/>
          <p:cNvSpPr txBox="1">
            <a:spLocks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19049" tIns="19049" rIns="19049" bIns="1904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pitchFamily="-8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nb-NO" sz="3600" dirty="0" smtClean="0">
                <a:solidFill>
                  <a:srgbClr val="FF6600"/>
                </a:solidFill>
                <a:latin typeface="Gill Sans" charset="0"/>
                <a:sym typeface="Gill Sans" charset="0"/>
              </a:rPr>
              <a:t>Why Seafloor Geomorphology?</a:t>
            </a:r>
            <a:endParaRPr lang="en-AU" sz="3600" dirty="0">
              <a:solidFill>
                <a:srgbClr val="FF66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0000" y="771550"/>
            <a:ext cx="7704000" cy="39760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2600" dirty="0"/>
              <a:t>Seafloor </a:t>
            </a:r>
            <a:r>
              <a:rPr lang="nb-NO" sz="2600" dirty="0" smtClean="0"/>
              <a:t>geomorphology can </a:t>
            </a:r>
            <a:r>
              <a:rPr lang="nb-NO" sz="2600" dirty="0"/>
              <a:t>be mapped at global scale using existing data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2600" dirty="0" smtClean="0"/>
              <a:t>Is a useful surrogate for biodiversity at the global scale. i.e Seamounts have a different suite of species to Abyssal Plains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2600" dirty="0" smtClean="0"/>
              <a:t>Support improved management of the marine environment (eg MSP, feature inventories)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2600" dirty="0" smtClean="0"/>
              <a:t>Can be built upon using other physical and biological data</a:t>
            </a:r>
          </a:p>
        </p:txBody>
      </p:sp>
    </p:spTree>
    <p:extLst>
      <p:ext uri="{BB962C8B-B14F-4D97-AF65-F5344CB8AC3E}">
        <p14:creationId xmlns:p14="http://schemas.microsoft.com/office/powerpoint/2010/main" val="29969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3502"/>
            <a:ext cx="8229600" cy="3394472"/>
          </a:xfrm>
          <a:noFill/>
        </p:spPr>
        <p:txBody>
          <a:bodyPr wrap="square" rtlCol="0">
            <a:noAutofit/>
          </a:bodyPr>
          <a:lstStyle/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b-NO" sz="2400" kern="1200" dirty="0" smtClean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The three shelf classes are the best represented features in </a:t>
            </a:r>
            <a:r>
              <a:rPr lang="nb-NO" sz="2400" kern="1200" dirty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MPAs in the </a:t>
            </a:r>
            <a:r>
              <a:rPr lang="nb-NO" sz="2400" kern="1200" dirty="0" smtClean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region, between 6 and 12 %.</a:t>
            </a:r>
            <a:endParaRPr lang="nb-NO" sz="2400" kern="1200" dirty="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b-NO" sz="2400" kern="1200" dirty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Most of the features that </a:t>
            </a:r>
            <a:r>
              <a:rPr lang="nb-NO" sz="2400" kern="1200" dirty="0" smtClean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are characteristic </a:t>
            </a:r>
            <a:r>
              <a:rPr lang="nb-NO" sz="2400" kern="1200" dirty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of the region (e.g. escarpments, seamounts, abyssal mountains, ridge and guyot) are represented between 1.5 and 3.5 % of their area in MPAs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b-NO" sz="2400" kern="1200" dirty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Several ecologically significant features not represented in MPAs in the region (eg canyons, spreading ridges, rift valleys)</a:t>
            </a:r>
            <a:endParaRPr lang="en-AU" sz="2400" kern="1200" dirty="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159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9049" tIns="19049" rIns="19049" bIns="19049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sz="3600" kern="1200" dirty="0" smtClean="0">
                <a:solidFill>
                  <a:srgbClr val="FF6600"/>
                </a:solidFill>
                <a:latin typeface="Gill Sans" charset="0"/>
              </a:rPr>
              <a:t>Summary of geomorphic feature representation in MPAs in the Pacific Region</a:t>
            </a:r>
            <a:endParaRPr lang="en-AU" sz="3600" kern="1200" dirty="0">
              <a:solidFill>
                <a:srgbClr val="FF6600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983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3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9049" tIns="19049" rIns="19049" bIns="19049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pitchFamily="-8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5pPr>
            <a:lvl6pPr marL="17143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34287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51431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68575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r>
              <a:rPr lang="nb-NO" sz="3600" kern="1200" dirty="0" smtClean="0">
                <a:solidFill>
                  <a:srgbClr val="FF6600"/>
                </a:solidFill>
                <a:latin typeface="Gill Sans" charset="0"/>
              </a:rPr>
              <a:t>Summary</a:t>
            </a:r>
            <a:endParaRPr lang="en-AU" sz="3600" kern="1200" dirty="0">
              <a:solidFill>
                <a:srgbClr val="FF6600"/>
              </a:solidFill>
              <a:latin typeface="Gill Sans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7544" y="1193502"/>
            <a:ext cx="8229600" cy="3394472"/>
          </a:xfrm>
          <a:noFill/>
        </p:spPr>
        <p:txBody>
          <a:bodyPr wrap="square" rtlCol="0">
            <a:noAutofit/>
          </a:bodyPr>
          <a:lstStyle/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b-NO" sz="2400" kern="1200" dirty="0" smtClean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Seafloor geomorphology provides an insight into how global MPAs are achieving the Aichi Target 11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b-NO" sz="2400" kern="1200" dirty="0" smtClean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Especially useful in assessing whether global MPAs are capturing </a:t>
            </a:r>
            <a:r>
              <a:rPr lang="en-AU" sz="2400" dirty="0">
                <a:solidFill>
                  <a:srgbClr val="FF6600"/>
                </a:solidFill>
              </a:rPr>
              <a:t>areas of particular importance for biodiversity </a:t>
            </a:r>
            <a:r>
              <a:rPr lang="en-AU" sz="2400" kern="1200" dirty="0" smtClean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and if they are</a:t>
            </a:r>
            <a:r>
              <a:rPr lang="en-AU" sz="2400" dirty="0" smtClean="0">
                <a:solidFill>
                  <a:srgbClr val="FF6600"/>
                </a:solidFill>
              </a:rPr>
              <a:t> </a:t>
            </a:r>
            <a:r>
              <a:rPr lang="en-AU" sz="2400" dirty="0">
                <a:solidFill>
                  <a:srgbClr val="FF6600"/>
                </a:solidFill>
              </a:rPr>
              <a:t>ecologically </a:t>
            </a:r>
            <a:r>
              <a:rPr lang="en-AU" sz="2400" dirty="0" smtClean="0">
                <a:solidFill>
                  <a:srgbClr val="FF6600"/>
                </a:solidFill>
              </a:rPr>
              <a:t>representative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b-NO" sz="2400" kern="1200" dirty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Seafloor geomorphology can be used to identify gaps in MPA coverage</a:t>
            </a:r>
            <a:endParaRPr lang="en-AU" sz="2400" kern="1200" dirty="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0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BlueHabitats.org\Symposium 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7544" y="1193502"/>
            <a:ext cx="8229600" cy="3394472"/>
          </a:xfrm>
          <a:noFill/>
        </p:spPr>
        <p:txBody>
          <a:bodyPr wrap="square" rtlCol="0">
            <a:noAutofit/>
          </a:bodyPr>
          <a:lstStyle/>
          <a:p>
            <a:pPr marL="0" indent="0">
              <a:spcBef>
                <a:spcPts val="1800"/>
              </a:spcBef>
            </a:pPr>
            <a:r>
              <a:rPr lang="nb-NO" sz="4800" kern="1200" dirty="0" smtClean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Questions?</a:t>
            </a:r>
          </a:p>
          <a:p>
            <a:pPr marL="0" indent="0">
              <a:spcBef>
                <a:spcPts val="1800"/>
              </a:spcBef>
            </a:pPr>
            <a:endParaRPr lang="nb-NO" sz="4800" kern="1200" dirty="0" smtClean="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0" indent="0">
              <a:spcBef>
                <a:spcPts val="600"/>
              </a:spcBef>
            </a:pPr>
            <a:r>
              <a:rPr lang="nb-NO" sz="2400" kern="1200" dirty="0" smtClean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miles.macmillan-lawler@grida.no</a:t>
            </a:r>
          </a:p>
          <a:p>
            <a:pPr marL="0" indent="0">
              <a:spcBef>
                <a:spcPts val="600"/>
              </a:spcBef>
            </a:pPr>
            <a:r>
              <a:rPr lang="nb-NO" sz="2400" kern="1200" dirty="0" smtClean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grida.no</a:t>
            </a:r>
          </a:p>
          <a:p>
            <a:pPr marL="0" indent="0">
              <a:spcBef>
                <a:spcPts val="600"/>
              </a:spcBef>
            </a:pPr>
            <a:r>
              <a:rPr lang="nb-NO" sz="2400" kern="1200" dirty="0" smtClean="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bluehabitats.org (comming soon)</a:t>
            </a:r>
            <a:endParaRPr lang="en-AU" sz="2400" kern="1200" dirty="0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1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20" y="627534"/>
            <a:ext cx="3103360" cy="443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60360" y="792733"/>
            <a:ext cx="4356056" cy="4011265"/>
          </a:xfrm>
          <a:prstGeom prst="rect">
            <a:avLst/>
          </a:prstGeom>
          <a:noFill/>
        </p:spPr>
        <p:txBody>
          <a:bodyPr wrap="square" rtlCol="0">
            <a:normAutofit fontScale="85000" lnSpcReduction="20000"/>
          </a:bodyPr>
          <a:lstStyle/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b-NO" sz="2800" dirty="0" smtClean="0"/>
              <a:t>SRTM30Plus v7 + other data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b-NO" sz="2800" dirty="0" smtClean="0"/>
              <a:t>Features defined based on shape, slope, rugosity and TPI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b-NO" sz="2800" dirty="0" smtClean="0"/>
              <a:t>Combination of automated algorithms and expert interpretation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b-NO" sz="2800" dirty="0" smtClean="0"/>
              <a:t>Minimum feature size mapped ~10 square kilometres</a:t>
            </a:r>
          </a:p>
          <a:p>
            <a:pPr marL="457200" indent="-457200" algn="l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nb-NO" sz="3200" dirty="0" smtClean="0"/>
          </a:p>
          <a:p>
            <a:pPr marL="457200" indent="-457200" algn="l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AU" sz="3200" dirty="0"/>
          </a:p>
        </p:txBody>
      </p:sp>
      <p:sp>
        <p:nvSpPr>
          <p:cNvPr id="7" name="Title 10"/>
          <p:cNvSpPr txBox="1">
            <a:spLocks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19049" tIns="19049" rIns="19049" bIns="1904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pitchFamily="-8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nb-NO" sz="3600" dirty="0" smtClean="0">
                <a:solidFill>
                  <a:srgbClr val="FF6600"/>
                </a:solidFill>
                <a:latin typeface="Gill Sans" charset="0"/>
                <a:sym typeface="Gill Sans" charset="0"/>
              </a:rPr>
              <a:t>Geomorphic Feature Interpretation</a:t>
            </a:r>
            <a:endParaRPr lang="en-AU" sz="3600" dirty="0">
              <a:solidFill>
                <a:srgbClr val="FF66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0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043" y="699541"/>
            <a:ext cx="6167914" cy="436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0"/>
          <p:cNvSpPr txBox="1">
            <a:spLocks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19049" tIns="19049" rIns="19049" bIns="1904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pitchFamily="-8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nb-NO" sz="3600" dirty="0" smtClean="0">
                <a:solidFill>
                  <a:srgbClr val="FF6600"/>
                </a:solidFill>
                <a:latin typeface="Gill Sans" charset="0"/>
                <a:sym typeface="Gill Sans" charset="0"/>
              </a:rPr>
              <a:t>IHO Categories</a:t>
            </a:r>
            <a:endParaRPr lang="en-AU" sz="3600" dirty="0">
              <a:solidFill>
                <a:srgbClr val="FF66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34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2538413"/>
            <a:ext cx="104775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74EB3"/>
                    </a:gs>
                    <a:gs pos="100000">
                      <a:srgbClr val="0B328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88" y="123478"/>
            <a:ext cx="8064000" cy="4090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1" y="4283962"/>
            <a:ext cx="7641352" cy="85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2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19049" tIns="19049" rIns="19049" bIns="1904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pitchFamily="-8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nb-NO" sz="3600" dirty="0" smtClean="0">
                <a:solidFill>
                  <a:srgbClr val="FF6600"/>
                </a:solidFill>
                <a:latin typeface="Gill Sans" charset="0"/>
                <a:sym typeface="Gill Sans" charset="0"/>
              </a:rPr>
              <a:t>Global MPAs – WDPA</a:t>
            </a:r>
            <a:endParaRPr lang="en-AU" sz="3600" dirty="0">
              <a:solidFill>
                <a:srgbClr val="FF66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307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2538413"/>
            <a:ext cx="104775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74EB3"/>
                    </a:gs>
                    <a:gs pos="100000">
                      <a:srgbClr val="0B328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640311"/>
            <a:ext cx="8064000" cy="40909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02442" y="4731990"/>
            <a:ext cx="263405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/>
              <a:t>August </a:t>
            </a:r>
            <a:r>
              <a:rPr lang="en-AU" dirty="0"/>
              <a:t>2013 </a:t>
            </a:r>
            <a:r>
              <a:rPr lang="en-AU" dirty="0" smtClean="0"/>
              <a:t>version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725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0000" y="900000"/>
            <a:ext cx="7704000" cy="4320000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/>
          <a:p>
            <a:pPr algn="l">
              <a:spcBef>
                <a:spcPts val="1800"/>
              </a:spcBef>
            </a:pPr>
            <a:r>
              <a:rPr lang="en-AU" sz="3200" dirty="0" smtClean="0"/>
              <a:t>By </a:t>
            </a:r>
            <a:r>
              <a:rPr lang="en-AU" sz="3200" dirty="0"/>
              <a:t>2020, at least 17 per cent of terrestrial and inland water areas and </a:t>
            </a:r>
            <a:r>
              <a:rPr lang="en-AU" sz="3200" dirty="0">
                <a:solidFill>
                  <a:srgbClr val="FF6600"/>
                </a:solidFill>
              </a:rPr>
              <a:t>10 per cent </a:t>
            </a:r>
            <a:r>
              <a:rPr lang="en-AU" sz="3200" dirty="0"/>
              <a:t>of coastal and marine areas, </a:t>
            </a:r>
            <a:r>
              <a:rPr lang="en-AU" sz="3200" dirty="0">
                <a:solidFill>
                  <a:srgbClr val="FF6600"/>
                </a:solidFill>
              </a:rPr>
              <a:t>especially areas of particular importance for biodiversity </a:t>
            </a:r>
            <a:r>
              <a:rPr lang="en-AU" sz="3200" dirty="0"/>
              <a:t>and ecosystem services, are conserved through effectively and equitably managed, </a:t>
            </a:r>
            <a:r>
              <a:rPr lang="en-AU" sz="3200" dirty="0">
                <a:solidFill>
                  <a:srgbClr val="FF6600"/>
                </a:solidFill>
              </a:rPr>
              <a:t>ecologically representative </a:t>
            </a:r>
            <a:r>
              <a:rPr lang="en-AU" sz="3200" dirty="0"/>
              <a:t>and well-connected systems of protected areas and other effective area-based conservation measures, and integrated into the wider landscape and seascape.</a:t>
            </a:r>
          </a:p>
        </p:txBody>
      </p:sp>
      <p:sp>
        <p:nvSpPr>
          <p:cNvPr id="5" name="Title 10"/>
          <p:cNvSpPr txBox="1">
            <a:spLocks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19049" tIns="19049" rIns="19049" bIns="1904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pitchFamily="-8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nb-NO" sz="3600" dirty="0" smtClean="0">
                <a:solidFill>
                  <a:srgbClr val="FF6600"/>
                </a:solidFill>
                <a:latin typeface="Gill Sans" charset="0"/>
                <a:sym typeface="Gill Sans" charset="0"/>
              </a:rPr>
              <a:t>CDB - Aichi Target 11</a:t>
            </a:r>
            <a:endParaRPr lang="en-AU" sz="3600" dirty="0">
              <a:solidFill>
                <a:srgbClr val="FF6600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29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900000"/>
            <a:ext cx="3924008" cy="43200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600" dirty="0" smtClean="0"/>
              <a:t>3% of the oceans in MPAs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b-NO" sz="2600" dirty="0" smtClean="0"/>
              <a:t>97% of MPAs in EEZs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b-NO" sz="2600" dirty="0" smtClean="0"/>
              <a:t>Majority of MPAs small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b-NO" sz="2600" dirty="0" smtClean="0"/>
              <a:t>Majority of area from few large MPAs</a:t>
            </a:r>
          </a:p>
          <a:p>
            <a:pPr marL="457200" indent="-457200" algn="l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AU" sz="3200" dirty="0"/>
          </a:p>
        </p:txBody>
      </p:sp>
      <p:sp>
        <p:nvSpPr>
          <p:cNvPr id="5" name="Title 10"/>
          <p:cNvSpPr txBox="1">
            <a:spLocks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19049" tIns="19049" rIns="19049" bIns="1904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pitchFamily="-8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nb-NO" sz="3600" dirty="0" smtClean="0">
                <a:solidFill>
                  <a:srgbClr val="FF6600"/>
                </a:solidFill>
                <a:latin typeface="Gill Sans" charset="0"/>
                <a:sym typeface="Gill Sans" charset="0"/>
              </a:rPr>
              <a:t>Global Status of MPAs</a:t>
            </a:r>
            <a:endParaRPr lang="en-AU" sz="3600" dirty="0">
              <a:solidFill>
                <a:srgbClr val="FF66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828" y="900000"/>
            <a:ext cx="4628645" cy="347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1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744538"/>
            <a:ext cx="7205663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74EB3"/>
                    </a:gs>
                    <a:gs pos="100000">
                      <a:srgbClr val="0B328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0"/>
          <p:cNvSpPr txBox="1">
            <a:spLocks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/>
          </a:extLst>
        </p:spPr>
        <p:txBody>
          <a:bodyPr lIns="19049" tIns="19049" rIns="19049" bIns="1904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 Light" pitchFamily="-8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pitchFamily="-8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1600">
                <a:solidFill>
                  <a:schemeClr val="tx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defRPr/>
            </a:pPr>
            <a:r>
              <a:rPr lang="nb-NO" sz="3600" dirty="0" smtClean="0">
                <a:solidFill>
                  <a:srgbClr val="FF6600"/>
                </a:solidFill>
                <a:latin typeface="Gill Sans" charset="0"/>
                <a:sym typeface="Gill Sans" charset="0"/>
              </a:rPr>
              <a:t>What features are represented in MPAs</a:t>
            </a:r>
            <a:endParaRPr lang="en-AU" sz="3600" dirty="0">
              <a:solidFill>
                <a:srgbClr val="FF66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03648" y="720725"/>
            <a:ext cx="6120680" cy="2139057"/>
            <a:chOff x="1403648" y="720725"/>
            <a:chExt cx="6120680" cy="2139057"/>
          </a:xfrm>
        </p:grpSpPr>
        <p:sp>
          <p:nvSpPr>
            <p:cNvPr id="3" name="Down Arrow 2"/>
            <p:cNvSpPr/>
            <p:nvPr/>
          </p:nvSpPr>
          <p:spPr bwMode="auto">
            <a:xfrm>
              <a:off x="1403648" y="720725"/>
              <a:ext cx="144016" cy="23720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5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3" name="Down Arrow 12"/>
            <p:cNvSpPr/>
            <p:nvPr/>
          </p:nvSpPr>
          <p:spPr bwMode="auto">
            <a:xfrm>
              <a:off x="5436096" y="2067694"/>
              <a:ext cx="144016" cy="23720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5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4" name="Down Arrow 13"/>
            <p:cNvSpPr/>
            <p:nvPr/>
          </p:nvSpPr>
          <p:spPr bwMode="auto">
            <a:xfrm>
              <a:off x="7380312" y="2622575"/>
              <a:ext cx="144016" cy="237207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5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 Light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/>
            </a:gs>
            <a:gs pos="100000">
              <a:srgbClr val="0B3280"/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/>
            </a:gs>
            <a:gs pos="100000">
              <a:srgbClr val="0B3280"/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2463</TotalTime>
  <Pages>0</Pages>
  <Words>784</Words>
  <Characters>0</Characters>
  <Application>Microsoft Office PowerPoint</Application>
  <PresentationFormat>On-screen Show (16:9)</PresentationFormat>
  <Lines>0</Lines>
  <Paragraphs>105</Paragraphs>
  <Slides>22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Title &amp; Subtitle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Seafloor geomorphology of the Pacific Region</vt:lpstr>
      <vt:lpstr>Seafloor geomorphology to characterise EEZs of the Pacific Region</vt:lpstr>
      <vt:lpstr>Seafloor features of Pacific Region</vt:lpstr>
      <vt:lpstr> Marine Protected Areas of the Pacific Region</vt:lpstr>
      <vt:lpstr>Features represented in MPAs in the Pacific Region</vt:lpstr>
      <vt:lpstr>Summary of geomorphic feature representation in MPAs in the Pacific Region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Miles Macmillan-Lawler</dc:creator>
  <cp:lastModifiedBy>Miles Macmillan-Lawler</cp:lastModifiedBy>
  <cp:revision>223</cp:revision>
  <dcterms:modified xsi:type="dcterms:W3CDTF">2013-11-14T19:27:12Z</dcterms:modified>
</cp:coreProperties>
</file>